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161034"/>
            <a:ext cx="9144000" cy="1304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Travel Medicine 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298005"/>
            <a:ext cx="9144000" cy="606175"/>
          </a:xfrm>
        </p:spPr>
        <p:txBody>
          <a:bodyPr/>
          <a:lstStyle/>
          <a:p>
            <a:r>
              <a:rPr lang="en-US" dirty="0" smtClean="0"/>
              <a:t>So, you would like to </a:t>
            </a:r>
            <a:r>
              <a:rPr lang="en-US" dirty="0" err="1" smtClean="0"/>
              <a:t>practise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90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8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 prophylaxis: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961" y="1500027"/>
            <a:ext cx="9339210" cy="5075434"/>
          </a:xfrm>
          <a:ln>
            <a:noFill/>
          </a:ln>
        </p:spPr>
        <p:txBody>
          <a:bodyPr>
            <a:normAutofit/>
          </a:bodyPr>
          <a:lstStyle/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Doxycycline (100mg) – </a:t>
            </a:r>
            <a:r>
              <a:rPr lang="en-AU" sz="1800" i="1" dirty="0" err="1" smtClean="0">
                <a:solidFill>
                  <a:srgbClr val="FFFF00"/>
                </a:solidFill>
              </a:rPr>
              <a:t>Doryx</a:t>
            </a:r>
            <a:r>
              <a:rPr lang="en-AU" sz="1800" i="1" dirty="0" smtClean="0">
                <a:solidFill>
                  <a:srgbClr val="FFFF00"/>
                </a:solidFill>
              </a:rPr>
              <a:t>, Doxy, </a:t>
            </a:r>
            <a:r>
              <a:rPr lang="en-AU" sz="1800" dirty="0" smtClean="0">
                <a:solidFill>
                  <a:srgbClr val="FFFF00"/>
                </a:solidFill>
              </a:rPr>
              <a:t>etc</a:t>
            </a:r>
            <a:r>
              <a:rPr lang="en-AU" sz="1800" dirty="0" smtClean="0">
                <a:solidFill>
                  <a:srgbClr val="FFFF00"/>
                </a:solidFill>
              </a:rPr>
              <a:t/>
            </a:r>
            <a:br>
              <a:rPr lang="en-AU" sz="1800" dirty="0" smtClean="0">
                <a:solidFill>
                  <a:srgbClr val="FFFF00"/>
                </a:solidFill>
              </a:rPr>
            </a:br>
            <a:r>
              <a:rPr lang="en-AU" sz="1800" dirty="0" smtClean="0">
                <a:solidFill>
                  <a:srgbClr val="FFFF00"/>
                </a:solidFill>
              </a:rPr>
              <a:t>1 tablet daily with food, starting 1 day before entering and continuing for 28 days after leaving, the malarial area.</a:t>
            </a:r>
          </a:p>
          <a:p>
            <a:pPr lvl="2"/>
            <a:r>
              <a:rPr lang="en-A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Contraindications:  pregnancy, breast feeding, renal impairment</a:t>
            </a:r>
          </a:p>
          <a:p>
            <a:pPr lvl="2"/>
            <a:r>
              <a:rPr lang="en-A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Complications: thrush, photosensitive rash, oesophagitis</a:t>
            </a:r>
            <a:endParaRPr lang="en-AU" sz="1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lvl="1"/>
            <a:endParaRPr lang="en-AU" sz="1800" dirty="0" smtClean="0">
              <a:solidFill>
                <a:srgbClr val="FFFF00"/>
              </a:solidFill>
            </a:endParaRPr>
          </a:p>
          <a:p>
            <a:pPr lvl="1"/>
            <a:r>
              <a:rPr lang="en-AU" sz="2800" dirty="0" err="1" smtClean="0">
                <a:solidFill>
                  <a:srgbClr val="FFFF00"/>
                </a:solidFill>
              </a:rPr>
              <a:t>Atovaquone</a:t>
            </a:r>
            <a:r>
              <a:rPr lang="en-AU" sz="2800" dirty="0" smtClean="0">
                <a:solidFill>
                  <a:srgbClr val="FFFF00"/>
                </a:solidFill>
              </a:rPr>
              <a:t>/</a:t>
            </a:r>
            <a:r>
              <a:rPr lang="en-AU" sz="2800" dirty="0" err="1" smtClean="0">
                <a:solidFill>
                  <a:srgbClr val="FFFF00"/>
                </a:solidFill>
              </a:rPr>
              <a:t>proguanil</a:t>
            </a:r>
            <a:r>
              <a:rPr lang="en-AU" sz="2800" dirty="0" smtClean="0">
                <a:solidFill>
                  <a:srgbClr val="FFFF00"/>
                </a:solidFill>
              </a:rPr>
              <a:t>  (250/100mg</a:t>
            </a:r>
            <a:r>
              <a:rPr lang="en-AU" sz="2800" dirty="0">
                <a:solidFill>
                  <a:srgbClr val="FFFF00"/>
                </a:solidFill>
              </a:rPr>
              <a:t>) </a:t>
            </a:r>
            <a:r>
              <a:rPr lang="en-AU" sz="1800" dirty="0">
                <a:solidFill>
                  <a:srgbClr val="FFFF00"/>
                </a:solidFill>
              </a:rPr>
              <a:t>– </a:t>
            </a:r>
            <a:r>
              <a:rPr lang="en-AU" sz="1800" i="1" dirty="0" err="1" smtClean="0">
                <a:solidFill>
                  <a:srgbClr val="FFFF00"/>
                </a:solidFill>
              </a:rPr>
              <a:t>Malarone</a:t>
            </a:r>
            <a:r>
              <a:rPr lang="en-AU" dirty="0">
                <a:solidFill>
                  <a:srgbClr val="FFFF00"/>
                </a:solidFill>
              </a:rPr>
              <a:t/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sz="1800" dirty="0">
                <a:solidFill>
                  <a:srgbClr val="FFFF00"/>
                </a:solidFill>
              </a:rPr>
              <a:t>1 tablet </a:t>
            </a:r>
            <a:r>
              <a:rPr lang="en-AU" sz="1800" dirty="0" smtClean="0">
                <a:solidFill>
                  <a:srgbClr val="FFFF00"/>
                </a:solidFill>
              </a:rPr>
              <a:t>daily with food, </a:t>
            </a:r>
            <a:r>
              <a:rPr lang="en-AU" sz="1800" dirty="0">
                <a:solidFill>
                  <a:srgbClr val="FFFF00"/>
                </a:solidFill>
              </a:rPr>
              <a:t>starting 1 day before entering and continuing for </a:t>
            </a:r>
            <a:r>
              <a:rPr lang="en-AU" sz="1800" dirty="0" smtClean="0">
                <a:solidFill>
                  <a:srgbClr val="FFFF00"/>
                </a:solidFill>
              </a:rPr>
              <a:t>7 </a:t>
            </a:r>
            <a:r>
              <a:rPr lang="en-AU" sz="1800" dirty="0">
                <a:solidFill>
                  <a:srgbClr val="FFFF00"/>
                </a:solidFill>
              </a:rPr>
              <a:t>days after leaving, the malarial area. </a:t>
            </a:r>
            <a:endParaRPr lang="en-AU" sz="1800" dirty="0" smtClean="0">
              <a:solidFill>
                <a:srgbClr val="FFFF00"/>
              </a:solidFill>
            </a:endParaRPr>
          </a:p>
          <a:p>
            <a:pPr lvl="2"/>
            <a:r>
              <a:rPr lang="en-AU" sz="1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Contraindications:  </a:t>
            </a:r>
            <a:r>
              <a:rPr lang="en-A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pregnancy, breast feeding</a:t>
            </a:r>
            <a:endParaRPr lang="en-AU" sz="1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lvl="2"/>
            <a:r>
              <a:rPr lang="en-AU" sz="140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Complications</a:t>
            </a:r>
            <a:r>
              <a:rPr lang="en-AU" sz="1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:  GI upsets, headaches, mouth ulcers, </a:t>
            </a:r>
            <a:r>
              <a:rPr lang="en-A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itching</a:t>
            </a:r>
            <a:r>
              <a:rPr lang="en-AU" dirty="0" smtClean="0">
                <a:solidFill>
                  <a:schemeClr val="tx1"/>
                </a:solidFill>
              </a:rPr>
              <a:t/>
            </a:r>
            <a:br>
              <a:rPr lang="en-AU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AU" sz="2800" dirty="0" err="1" smtClean="0">
                <a:solidFill>
                  <a:srgbClr val="FFFF00"/>
                </a:solidFill>
              </a:rPr>
              <a:t>Mefloquine</a:t>
            </a:r>
            <a:r>
              <a:rPr lang="en-AU" sz="2800" dirty="0" smtClean="0">
                <a:solidFill>
                  <a:srgbClr val="FFFF00"/>
                </a:solidFill>
              </a:rPr>
              <a:t> </a:t>
            </a:r>
            <a:r>
              <a:rPr lang="en-AU" sz="2800" dirty="0" err="1" smtClean="0">
                <a:solidFill>
                  <a:srgbClr val="FFFF00"/>
                </a:solidFill>
              </a:rPr>
              <a:t>HCl</a:t>
            </a:r>
            <a:r>
              <a:rPr lang="en-AU" sz="2800" dirty="0" smtClean="0">
                <a:solidFill>
                  <a:srgbClr val="FFFF00"/>
                </a:solidFill>
              </a:rPr>
              <a:t> (250mg</a:t>
            </a:r>
            <a:r>
              <a:rPr lang="en-AU" sz="2800" dirty="0">
                <a:solidFill>
                  <a:srgbClr val="FFFF00"/>
                </a:solidFill>
              </a:rPr>
              <a:t>) – </a:t>
            </a:r>
            <a:r>
              <a:rPr lang="en-AU" sz="1800" i="1" dirty="0" err="1" smtClean="0">
                <a:solidFill>
                  <a:srgbClr val="FFFF00"/>
                </a:solidFill>
              </a:rPr>
              <a:t>Lariam</a:t>
            </a:r>
            <a:r>
              <a:rPr lang="en-AU" sz="1800" dirty="0">
                <a:solidFill>
                  <a:srgbClr val="FFFF00"/>
                </a:solidFill>
              </a:rPr>
              <a:t/>
            </a:r>
            <a:br>
              <a:rPr lang="en-AU" sz="1800" dirty="0">
                <a:solidFill>
                  <a:srgbClr val="FFFF00"/>
                </a:solidFill>
              </a:rPr>
            </a:br>
            <a:r>
              <a:rPr lang="en-AU" sz="1800" dirty="0">
                <a:solidFill>
                  <a:srgbClr val="FFFF00"/>
                </a:solidFill>
              </a:rPr>
              <a:t>1 tablet </a:t>
            </a:r>
            <a:r>
              <a:rPr lang="en-AU" sz="1800" dirty="0" smtClean="0">
                <a:solidFill>
                  <a:srgbClr val="FFFF00"/>
                </a:solidFill>
              </a:rPr>
              <a:t>each week, </a:t>
            </a:r>
            <a:r>
              <a:rPr lang="en-AU" sz="1800" dirty="0">
                <a:solidFill>
                  <a:srgbClr val="FFFF00"/>
                </a:solidFill>
              </a:rPr>
              <a:t>starting </a:t>
            </a:r>
            <a:r>
              <a:rPr lang="en-AU" sz="1800" dirty="0" smtClean="0">
                <a:solidFill>
                  <a:srgbClr val="FFFF00"/>
                </a:solidFill>
              </a:rPr>
              <a:t>2 weeks before </a:t>
            </a:r>
            <a:r>
              <a:rPr lang="en-AU" sz="1800" dirty="0">
                <a:solidFill>
                  <a:srgbClr val="FFFF00"/>
                </a:solidFill>
              </a:rPr>
              <a:t>entering and continuing for </a:t>
            </a:r>
            <a:r>
              <a:rPr lang="en-AU" sz="1800" dirty="0" smtClean="0">
                <a:solidFill>
                  <a:srgbClr val="FFFF00"/>
                </a:solidFill>
              </a:rPr>
              <a:t>2 weeks after </a:t>
            </a:r>
            <a:r>
              <a:rPr lang="en-AU" sz="1800" dirty="0">
                <a:solidFill>
                  <a:srgbClr val="FFFF00"/>
                </a:solidFill>
              </a:rPr>
              <a:t>leaving, the malarial area.</a:t>
            </a:r>
          </a:p>
          <a:p>
            <a:pPr lvl="2"/>
            <a:r>
              <a:rPr lang="en-AU" sz="1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Contraindications:  </a:t>
            </a:r>
            <a:r>
              <a:rPr lang="en-A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breast feeding, scuba diving, epilepsy</a:t>
            </a:r>
            <a:endParaRPr lang="en-AU" sz="1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lvl="2"/>
            <a:r>
              <a:rPr lang="en-AU" sz="1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Complications: </a:t>
            </a:r>
            <a:r>
              <a:rPr lang="en-AU" sz="1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psychiatric symptoms, vivid dreams, cardiac arrhythmias.</a:t>
            </a:r>
            <a:endParaRPr lang="en-AU" sz="1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lvl="1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8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Every year, more than 7.6 million Australians travel abroad.</a:t>
            </a:r>
          </a:p>
          <a:p>
            <a:pPr lvl="1"/>
            <a:r>
              <a:rPr lang="en-US" dirty="0" smtClean="0"/>
              <a:t>more than 4.4 m travel for holidays or leisure</a:t>
            </a:r>
          </a:p>
          <a:p>
            <a:pPr lvl="1"/>
            <a:r>
              <a:rPr lang="en-US" dirty="0" smtClean="0"/>
              <a:t>more than 3.1 m visit friends and relatives, or travel for business</a:t>
            </a:r>
          </a:p>
          <a:p>
            <a:pPr lvl="1"/>
            <a:endParaRPr lang="en-US" dirty="0"/>
          </a:p>
          <a:p>
            <a:r>
              <a:rPr lang="en-US" dirty="0" smtClean="0"/>
              <a:t>2. Only some will seek any medical advice.</a:t>
            </a:r>
            <a:endParaRPr lang="en-US" dirty="0"/>
          </a:p>
          <a:p>
            <a:pPr lvl="1"/>
            <a:r>
              <a:rPr lang="en-US" dirty="0"/>
              <a:t>o</a:t>
            </a:r>
            <a:r>
              <a:rPr lang="en-US" dirty="0" smtClean="0"/>
              <a:t>ften that will be inappropriate or excessively costly, or</a:t>
            </a:r>
          </a:p>
          <a:p>
            <a:pPr lvl="1"/>
            <a:r>
              <a:rPr lang="en-US" dirty="0" smtClean="0"/>
              <a:t>may be confined to vaccinations only.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rgbClr val="FFFF00"/>
                </a:solidFill>
              </a:rPr>
              <a:t>The following system might make your job a little more effective.</a:t>
            </a:r>
            <a:endParaRPr lang="en-US" sz="28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47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 consider: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917" y="1825625"/>
            <a:ext cx="11383765" cy="3897081"/>
          </a:xfrm>
        </p:spPr>
        <p:txBody>
          <a:bodyPr>
            <a:normAutofit/>
          </a:bodyPr>
          <a:lstStyle/>
          <a:p>
            <a:r>
              <a:rPr lang="en-US" dirty="0" smtClean="0"/>
              <a:t>1. The traveller</a:t>
            </a:r>
          </a:p>
          <a:p>
            <a:pPr lvl="1"/>
            <a:r>
              <a:rPr lang="en-US" sz="2000" dirty="0" smtClean="0"/>
              <a:t>Age, gender, occupation, </a:t>
            </a:r>
            <a:r>
              <a:rPr lang="en-US" sz="2000" dirty="0" smtClean="0">
                <a:solidFill>
                  <a:srgbClr val="FFFF00"/>
                </a:solidFill>
              </a:rPr>
              <a:t>reasons for travel</a:t>
            </a:r>
            <a:r>
              <a:rPr lang="en-US" sz="2000" dirty="0" smtClean="0"/>
              <a:t>, fitness to travel, travelling alone or in a group (sports club, service club, etc), organised tour etc. 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What will the traveller be doing at his/her destination? Where will they visit?</a:t>
            </a:r>
          </a:p>
          <a:p>
            <a:pPr lvl="1"/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/>
              <a:t>2. The destination</a:t>
            </a:r>
          </a:p>
          <a:p>
            <a:pPr lvl="1"/>
            <a:r>
              <a:rPr lang="en-US" sz="2000" dirty="0" smtClean="0"/>
              <a:t>Consider </a:t>
            </a:r>
            <a:r>
              <a:rPr lang="en-US" sz="2000" dirty="0" smtClean="0">
                <a:solidFill>
                  <a:srgbClr val="FFFF00"/>
                </a:solidFill>
              </a:rPr>
              <a:t>local health risks </a:t>
            </a:r>
            <a:r>
              <a:rPr lang="en-US" sz="2000" dirty="0" smtClean="0"/>
              <a:t>and consider </a:t>
            </a:r>
            <a:r>
              <a:rPr lang="en-US" sz="2000" dirty="0" smtClean="0">
                <a:solidFill>
                  <a:srgbClr val="FFFF00"/>
                </a:solidFill>
              </a:rPr>
              <a:t>safety</a:t>
            </a:r>
            <a:r>
              <a:rPr lang="en-US" sz="2000" dirty="0" smtClean="0"/>
              <a:t> - after discussing above.</a:t>
            </a:r>
          </a:p>
          <a:p>
            <a:pPr lvl="1"/>
            <a:r>
              <a:rPr lang="en-US" sz="2000" dirty="0" smtClean="0"/>
              <a:t>Your traveller’s safety is not guaranteed because they have paid a large sum.</a:t>
            </a:r>
          </a:p>
          <a:p>
            <a:pPr lvl="1"/>
            <a:r>
              <a:rPr lang="en-US" sz="2000" dirty="0" smtClean="0"/>
              <a:t>Always advise accessing Australian Government warnings </a:t>
            </a:r>
            <a:r>
              <a:rPr lang="en-US" sz="2000" dirty="0" smtClean="0">
                <a:solidFill>
                  <a:srgbClr val="FFFF00"/>
                </a:solidFill>
              </a:rPr>
              <a:t>(</a:t>
            </a:r>
            <a:r>
              <a:rPr lang="en-US" sz="2000" dirty="0" err="1" smtClean="0">
                <a:solidFill>
                  <a:srgbClr val="FFFF00"/>
                </a:solidFill>
              </a:rPr>
              <a:t>smartraveller.gov.au</a:t>
            </a:r>
            <a:r>
              <a:rPr lang="en-US" sz="2000" dirty="0" smtClean="0">
                <a:solidFill>
                  <a:srgbClr val="FFFF00"/>
                </a:solidFill>
              </a:rPr>
              <a:t>)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151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needs: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962" y="1613043"/>
            <a:ext cx="8229600" cy="41096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 The aged, the very young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2.  The pregnant or breast feeding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/>
              <a:t>3.  The sick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The immunocompromised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Those with chronic disease (eg diabetes, heart failure, respiratory distress, mental health issues, etc.)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Those with recent surgery (</a:t>
            </a:r>
            <a:r>
              <a:rPr lang="en-US" sz="2000" dirty="0" err="1" smtClean="0">
                <a:solidFill>
                  <a:srgbClr val="FFFF00"/>
                </a:solidFill>
              </a:rPr>
              <a:t>esp</a:t>
            </a:r>
            <a:r>
              <a:rPr lang="en-US" sz="2000" dirty="0" smtClean="0">
                <a:solidFill>
                  <a:srgbClr val="FFFF00"/>
                </a:solidFill>
              </a:rPr>
              <a:t> thoracic  or abdominal surgery)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Those with reduced mobility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4.  Travellers returning to birth place or home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5.  Group travel</a:t>
            </a:r>
            <a:endParaRPr lang="en-US" dirty="0">
              <a:solidFill>
                <a:srgbClr val="FFFF00"/>
              </a:solidFill>
            </a:endParaRPr>
          </a:p>
          <a:p>
            <a:pPr lvl="1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5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following vaccines: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613043"/>
            <a:ext cx="8928242" cy="41096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1.  The routine vaccines, we should all have –</a:t>
            </a:r>
          </a:p>
          <a:p>
            <a:pPr lvl="1"/>
            <a:r>
              <a:rPr lang="en-AU" sz="1600" dirty="0">
                <a:solidFill>
                  <a:srgbClr val="FFFF00"/>
                </a:solidFill>
              </a:rPr>
              <a:t>Tetanus and diphtheria</a:t>
            </a:r>
            <a:endParaRPr lang="en-US" sz="1600" dirty="0">
              <a:solidFill>
                <a:srgbClr val="FFFF00"/>
              </a:solidFill>
            </a:endParaRPr>
          </a:p>
          <a:p>
            <a:pPr lvl="1"/>
            <a:r>
              <a:rPr lang="en-AU" sz="1600" dirty="0">
                <a:solidFill>
                  <a:srgbClr val="FFFF00"/>
                </a:solidFill>
              </a:rPr>
              <a:t>Seasonal influenza</a:t>
            </a:r>
            <a:endParaRPr lang="en-US" sz="1600" dirty="0">
              <a:solidFill>
                <a:srgbClr val="FFFF00"/>
              </a:solidFill>
            </a:endParaRPr>
          </a:p>
          <a:p>
            <a:pPr lvl="1"/>
            <a:r>
              <a:rPr lang="en-AU" sz="1600" dirty="0">
                <a:solidFill>
                  <a:srgbClr val="FFFF00"/>
                </a:solidFill>
              </a:rPr>
              <a:t>Hepatitis </a:t>
            </a:r>
            <a:r>
              <a:rPr lang="en-AU" sz="1600" dirty="0" smtClean="0">
                <a:solidFill>
                  <a:srgbClr val="FFFF00"/>
                </a:solidFill>
              </a:rPr>
              <a:t> </a:t>
            </a:r>
            <a:r>
              <a:rPr lang="en-AU" sz="1600" dirty="0">
                <a:solidFill>
                  <a:srgbClr val="FFFF00"/>
                </a:solidFill>
              </a:rPr>
              <a:t>B</a:t>
            </a:r>
            <a:endParaRPr lang="en-US" sz="1600" dirty="0">
              <a:solidFill>
                <a:srgbClr val="FFFF00"/>
              </a:solidFill>
            </a:endParaRPr>
          </a:p>
          <a:p>
            <a:pPr lvl="1"/>
            <a:r>
              <a:rPr lang="en-AU" sz="1600" dirty="0" smtClean="0">
                <a:solidFill>
                  <a:srgbClr val="FFFF00"/>
                </a:solidFill>
              </a:rPr>
              <a:t>Polio</a:t>
            </a:r>
            <a:endParaRPr lang="en-US" sz="1600" dirty="0">
              <a:solidFill>
                <a:srgbClr val="FFFF00"/>
              </a:solidFill>
            </a:endParaRPr>
          </a:p>
          <a:p>
            <a:pPr lvl="1"/>
            <a:r>
              <a:rPr lang="en-AU" sz="1600" dirty="0">
                <a:solidFill>
                  <a:srgbClr val="FFFF00"/>
                </a:solidFill>
              </a:rPr>
              <a:t>Mumps, </a:t>
            </a:r>
            <a:r>
              <a:rPr lang="en-AU" sz="1600" dirty="0" smtClean="0">
                <a:solidFill>
                  <a:srgbClr val="FFFF00"/>
                </a:solidFill>
              </a:rPr>
              <a:t>measles, rubella and varicella</a:t>
            </a:r>
            <a:endParaRPr lang="en-US" sz="1600" dirty="0">
              <a:solidFill>
                <a:srgbClr val="FFFF00"/>
              </a:solidFill>
            </a:endParaRPr>
          </a:p>
          <a:p>
            <a:pPr lvl="1"/>
            <a:r>
              <a:rPr lang="en-AU" sz="1600" dirty="0">
                <a:solidFill>
                  <a:srgbClr val="FFFF00"/>
                </a:solidFill>
              </a:rPr>
              <a:t>Pneumococcal disease (in the aged or </a:t>
            </a:r>
            <a:r>
              <a:rPr lang="en-AU" sz="1600" dirty="0" smtClean="0">
                <a:solidFill>
                  <a:srgbClr val="FFFF00"/>
                </a:solidFill>
              </a:rPr>
              <a:t>immunocompromised)</a:t>
            </a:r>
          </a:p>
          <a:p>
            <a:pPr lvl="1"/>
            <a:r>
              <a:rPr lang="en-AU" sz="1600" dirty="0" smtClean="0">
                <a:solidFill>
                  <a:srgbClr val="FFFF00"/>
                </a:solidFill>
              </a:rPr>
              <a:t>Meningococcal C vaccine</a:t>
            </a:r>
            <a:endParaRPr lang="en-US" sz="1600" dirty="0">
              <a:solidFill>
                <a:srgbClr val="FFFF00"/>
              </a:solidFill>
            </a:endParaRPr>
          </a:p>
          <a:p>
            <a:r>
              <a:rPr lang="en-US" dirty="0" smtClean="0"/>
              <a:t>2.  </a:t>
            </a:r>
            <a:r>
              <a:rPr lang="en-US" dirty="0"/>
              <a:t>The </a:t>
            </a:r>
            <a:r>
              <a:rPr lang="en-US" dirty="0" smtClean="0"/>
              <a:t>recommended </a:t>
            </a:r>
            <a:r>
              <a:rPr lang="en-US" dirty="0"/>
              <a:t>vaccines, </a:t>
            </a:r>
            <a:r>
              <a:rPr lang="en-US" dirty="0" smtClean="0"/>
              <a:t>depending on destination</a:t>
            </a:r>
          </a:p>
          <a:p>
            <a:pPr lvl="1"/>
            <a:r>
              <a:rPr lang="en-AU" sz="1600" dirty="0" smtClean="0">
                <a:solidFill>
                  <a:srgbClr val="FFFF00"/>
                </a:solidFill>
              </a:rPr>
              <a:t>Seasonal </a:t>
            </a:r>
            <a:r>
              <a:rPr lang="en-AU" sz="1600" dirty="0">
                <a:solidFill>
                  <a:srgbClr val="FFFF00"/>
                </a:solidFill>
              </a:rPr>
              <a:t>influenza</a:t>
            </a:r>
            <a:endParaRPr lang="en-US" sz="1600" dirty="0">
              <a:solidFill>
                <a:srgbClr val="FFFF00"/>
              </a:solidFill>
            </a:endParaRPr>
          </a:p>
          <a:p>
            <a:pPr lvl="1"/>
            <a:r>
              <a:rPr lang="en-AU" sz="1600" dirty="0">
                <a:solidFill>
                  <a:srgbClr val="FFFF00"/>
                </a:solidFill>
              </a:rPr>
              <a:t>Hepatitis A and </a:t>
            </a:r>
            <a:r>
              <a:rPr lang="en-AU" sz="1600" dirty="0" smtClean="0">
                <a:solidFill>
                  <a:srgbClr val="FFFF00"/>
                </a:solidFill>
              </a:rPr>
              <a:t>typhoid</a:t>
            </a:r>
          </a:p>
          <a:p>
            <a:pPr lvl="1"/>
            <a:r>
              <a:rPr lang="en-AU" sz="1600" dirty="0" smtClean="0">
                <a:solidFill>
                  <a:srgbClr val="FFFF00"/>
                </a:solidFill>
              </a:rPr>
              <a:t>Japanese encephalitis, rabies</a:t>
            </a:r>
          </a:p>
          <a:p>
            <a:pPr lvl="1"/>
            <a:r>
              <a:rPr lang="en-AU" sz="1600" dirty="0" smtClean="0">
                <a:solidFill>
                  <a:srgbClr val="FFFF00"/>
                </a:solidFill>
              </a:rPr>
              <a:t>Meningococcal disease (A,C,W and Y)</a:t>
            </a:r>
          </a:p>
          <a:p>
            <a:pPr lvl="1"/>
            <a:r>
              <a:rPr lang="en-AU" sz="1600" dirty="0" smtClean="0">
                <a:solidFill>
                  <a:srgbClr val="FFFF00"/>
                </a:solidFill>
              </a:rPr>
              <a:t>Cholera</a:t>
            </a:r>
          </a:p>
          <a:p>
            <a:pPr lvl="1"/>
            <a:r>
              <a:rPr lang="en-AU" sz="1600" dirty="0" smtClean="0">
                <a:solidFill>
                  <a:srgbClr val="FFFF00"/>
                </a:solidFill>
              </a:rPr>
              <a:t>Tick-borne encephalitis vaccine (not usually available in Australia)</a:t>
            </a:r>
            <a:endParaRPr lang="en-US" sz="1600" dirty="0">
              <a:solidFill>
                <a:srgbClr val="FFFF00"/>
              </a:solidFill>
            </a:endParaRPr>
          </a:p>
          <a:p>
            <a:endParaRPr lang="en-US" dirty="0" smtClean="0"/>
          </a:p>
          <a:p>
            <a:pPr lvl="1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48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Compulsory vaccines: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961" y="1613043"/>
            <a:ext cx="8835775" cy="4109663"/>
          </a:xfrm>
        </p:spPr>
        <p:txBody>
          <a:bodyPr>
            <a:normAutofit/>
          </a:bodyPr>
          <a:lstStyle/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Yellow fever  </a:t>
            </a:r>
            <a:r>
              <a:rPr lang="en-AU" sz="2000" dirty="0" smtClean="0">
                <a:solidFill>
                  <a:srgbClr val="FFFF00"/>
                </a:solidFill>
              </a:rPr>
              <a:t>(if travelling to yellow fever risk countries)</a:t>
            </a:r>
          </a:p>
          <a:p>
            <a:pPr lvl="1"/>
            <a:endParaRPr lang="en-AU" sz="2000" dirty="0" smtClean="0">
              <a:solidFill>
                <a:srgbClr val="FFFF00"/>
              </a:solidFill>
            </a:endParaRPr>
          </a:p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Travellers to the Hajj/</a:t>
            </a:r>
            <a:r>
              <a:rPr lang="en-AU" sz="2800" dirty="0" err="1" smtClean="0">
                <a:solidFill>
                  <a:srgbClr val="FFFF00"/>
                </a:solidFill>
              </a:rPr>
              <a:t>Umra</a:t>
            </a:r>
            <a:r>
              <a:rPr lang="en-AU" dirty="0">
                <a:solidFill>
                  <a:srgbClr val="FFFF00"/>
                </a:solidFill>
              </a:rPr>
              <a:t/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sz="800" dirty="0" smtClean="0">
                <a:solidFill>
                  <a:srgbClr val="FFFF00"/>
                </a:solidFill>
              </a:rPr>
              <a:t/>
            </a:r>
            <a:br>
              <a:rPr lang="en-AU" sz="800" dirty="0" smtClean="0">
                <a:solidFill>
                  <a:srgbClr val="FFFF00"/>
                </a:solidFill>
              </a:rPr>
            </a:br>
            <a:r>
              <a:rPr lang="en-AU" sz="800" dirty="0" smtClean="0">
                <a:solidFill>
                  <a:srgbClr val="FFFF00"/>
                </a:solidFill>
              </a:rPr>
              <a:t/>
            </a:r>
            <a:br>
              <a:rPr lang="en-AU" sz="800" dirty="0" smtClean="0">
                <a:solidFill>
                  <a:srgbClr val="FFFF00"/>
                </a:solidFill>
              </a:rPr>
            </a:br>
            <a:endParaRPr lang="en-AU" sz="800" dirty="0" smtClean="0">
              <a:solidFill>
                <a:srgbClr val="FFFF00"/>
              </a:solidFill>
            </a:endParaRPr>
          </a:p>
          <a:p>
            <a:pPr lvl="2"/>
            <a:r>
              <a:rPr lang="en-AU" dirty="0" smtClean="0">
                <a:solidFill>
                  <a:srgbClr val="FFFF00"/>
                </a:solidFill>
              </a:rPr>
              <a:t>Meningococcal vaccine (A,C W and Y) </a:t>
            </a:r>
            <a:br>
              <a:rPr lang="en-AU" dirty="0" smtClean="0">
                <a:solidFill>
                  <a:srgbClr val="FFFF00"/>
                </a:solidFill>
              </a:rPr>
            </a:br>
            <a:r>
              <a:rPr lang="en-AU" dirty="0" smtClean="0">
                <a:solidFill>
                  <a:srgbClr val="FFFF00"/>
                </a:solidFill>
              </a:rPr>
              <a:t>Pneumococcal vaccine (&gt;65, immunocompromised, etc.)</a:t>
            </a:r>
            <a:br>
              <a:rPr lang="en-AU" dirty="0" smtClean="0">
                <a:solidFill>
                  <a:srgbClr val="FFFF00"/>
                </a:solidFill>
              </a:rPr>
            </a:br>
            <a:r>
              <a:rPr lang="en-AU" dirty="0" smtClean="0">
                <a:solidFill>
                  <a:srgbClr val="FFFF00"/>
                </a:solidFill>
              </a:rPr>
              <a:t>Seasonal influenza</a:t>
            </a:r>
          </a:p>
          <a:p>
            <a:pPr lvl="2"/>
            <a:endParaRPr lang="en-US" dirty="0" smtClean="0"/>
          </a:p>
          <a:p>
            <a:pPr lvl="1"/>
            <a:r>
              <a:rPr lang="en-AU" sz="2800" dirty="0">
                <a:solidFill>
                  <a:srgbClr val="FFFF00"/>
                </a:solidFill>
              </a:rPr>
              <a:t>Travellers </a:t>
            </a:r>
            <a:r>
              <a:rPr lang="en-AU" sz="2800" dirty="0" smtClean="0">
                <a:solidFill>
                  <a:srgbClr val="FFFF00"/>
                </a:solidFill>
              </a:rPr>
              <a:t>on working holidays </a:t>
            </a:r>
            <a:r>
              <a:rPr lang="en-AU" dirty="0" smtClean="0">
                <a:solidFill>
                  <a:srgbClr val="FFFF00"/>
                </a:solidFill>
              </a:rPr>
              <a:t>(eg USA, France)</a:t>
            </a:r>
            <a:r>
              <a:rPr lang="en-AU" dirty="0">
                <a:solidFill>
                  <a:srgbClr val="FFFF00"/>
                </a:solidFill>
              </a:rPr>
              <a:t/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sz="800" dirty="0">
                <a:solidFill>
                  <a:srgbClr val="FFFF00"/>
                </a:solidFill>
              </a:rPr>
              <a:t/>
            </a:r>
            <a:br>
              <a:rPr lang="en-AU" sz="800" dirty="0">
                <a:solidFill>
                  <a:srgbClr val="FFFF00"/>
                </a:solidFill>
              </a:rPr>
            </a:br>
            <a:r>
              <a:rPr lang="en-AU" sz="800" dirty="0">
                <a:solidFill>
                  <a:srgbClr val="FFFF00"/>
                </a:solidFill>
              </a:rPr>
              <a:t/>
            </a:r>
            <a:br>
              <a:rPr lang="en-AU" sz="800" dirty="0">
                <a:solidFill>
                  <a:srgbClr val="FFFF00"/>
                </a:solidFill>
              </a:rPr>
            </a:br>
            <a:endParaRPr lang="en-AU" sz="800" dirty="0">
              <a:solidFill>
                <a:srgbClr val="FFFF00"/>
              </a:solidFill>
            </a:endParaRPr>
          </a:p>
          <a:p>
            <a:pPr lvl="2"/>
            <a:r>
              <a:rPr lang="en-AU" dirty="0" smtClean="0">
                <a:solidFill>
                  <a:srgbClr val="FFFF00"/>
                </a:solidFill>
              </a:rPr>
              <a:t>BCG vaccine (in certain work environments)</a:t>
            </a:r>
            <a:endParaRPr lang="en-US" dirty="0"/>
          </a:p>
          <a:p>
            <a:pPr lvl="1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47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Written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961" y="1613043"/>
            <a:ext cx="8835775" cy="4109663"/>
          </a:xfrm>
        </p:spPr>
        <p:txBody>
          <a:bodyPr>
            <a:normAutofit/>
          </a:bodyPr>
          <a:lstStyle/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Common First World destinations (eg UK.NZ, USA)</a:t>
            </a:r>
            <a:br>
              <a:rPr lang="en-AU" sz="2800" dirty="0" smtClean="0">
                <a:solidFill>
                  <a:srgbClr val="FFFF00"/>
                </a:solidFill>
              </a:rPr>
            </a:br>
            <a:r>
              <a:rPr lang="en-AU" sz="2000" dirty="0" smtClean="0">
                <a:solidFill>
                  <a:schemeClr val="tx1"/>
                </a:solidFill>
              </a:rPr>
              <a:t>- minimal information is usually needed</a:t>
            </a:r>
          </a:p>
          <a:p>
            <a:pPr lvl="1"/>
            <a:endParaRPr lang="en-AU" sz="2000" dirty="0">
              <a:solidFill>
                <a:schemeClr val="tx1"/>
              </a:solidFill>
            </a:endParaRPr>
          </a:p>
          <a:p>
            <a:pPr lvl="1"/>
            <a:r>
              <a:rPr lang="en-AU" dirty="0">
                <a:solidFill>
                  <a:srgbClr val="FFFF00"/>
                </a:solidFill>
              </a:rPr>
              <a:t>Common </a:t>
            </a:r>
            <a:r>
              <a:rPr lang="en-AU" dirty="0" smtClean="0">
                <a:solidFill>
                  <a:srgbClr val="FFFF00"/>
                </a:solidFill>
              </a:rPr>
              <a:t>Third </a:t>
            </a:r>
            <a:r>
              <a:rPr lang="en-AU" dirty="0">
                <a:solidFill>
                  <a:srgbClr val="FFFF00"/>
                </a:solidFill>
              </a:rPr>
              <a:t>World destinations </a:t>
            </a:r>
            <a:r>
              <a:rPr lang="en-AU" dirty="0" smtClean="0">
                <a:solidFill>
                  <a:srgbClr val="FFFF00"/>
                </a:solidFill>
              </a:rPr>
              <a:t/>
            </a:r>
            <a:br>
              <a:rPr lang="en-AU" dirty="0" smtClean="0">
                <a:solidFill>
                  <a:srgbClr val="FFFF00"/>
                </a:solidFill>
              </a:rPr>
            </a:br>
            <a:r>
              <a:rPr lang="en-AU" dirty="0" smtClean="0">
                <a:solidFill>
                  <a:srgbClr val="FFFF00"/>
                </a:solidFill>
              </a:rPr>
              <a:t>           (</a:t>
            </a:r>
            <a:r>
              <a:rPr lang="en-AU" dirty="0">
                <a:solidFill>
                  <a:srgbClr val="FFFF00"/>
                </a:solidFill>
              </a:rPr>
              <a:t>eg </a:t>
            </a:r>
            <a:r>
              <a:rPr lang="en-AU" dirty="0" smtClean="0">
                <a:solidFill>
                  <a:srgbClr val="FFFF00"/>
                </a:solidFill>
              </a:rPr>
              <a:t> Thailand, India, Peru, Kenya, etc)</a:t>
            </a:r>
            <a:r>
              <a:rPr lang="en-AU" dirty="0">
                <a:solidFill>
                  <a:srgbClr val="FFFF00"/>
                </a:solidFill>
              </a:rPr>
              <a:t/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- </a:t>
            </a:r>
            <a:r>
              <a:rPr lang="en-AU" sz="2000" dirty="0" smtClean="0">
                <a:solidFill>
                  <a:schemeClr val="tx1"/>
                </a:solidFill>
              </a:rPr>
              <a:t>maximal </a:t>
            </a:r>
            <a:r>
              <a:rPr lang="en-AU" sz="2000" dirty="0">
                <a:solidFill>
                  <a:schemeClr val="tx1"/>
                </a:solidFill>
              </a:rPr>
              <a:t>information is usually </a:t>
            </a:r>
            <a:r>
              <a:rPr lang="en-AU" sz="2000" dirty="0" smtClean="0">
                <a:solidFill>
                  <a:schemeClr val="tx1"/>
                </a:solidFill>
              </a:rPr>
              <a:t>needed </a:t>
            </a:r>
            <a:r>
              <a:rPr lang="en-AU" sz="1600" dirty="0" smtClean="0">
                <a:solidFill>
                  <a:schemeClr val="tx1"/>
                </a:solidFill>
              </a:rPr>
              <a:t>–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		Recommended vaccinations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                           Malaria risk, prevention; other insect diseases</a:t>
            </a:r>
          </a:p>
          <a:p>
            <a:pPr lvl="1"/>
            <a:r>
              <a:rPr lang="en-AU" sz="1600" dirty="0" smtClean="0">
                <a:solidFill>
                  <a:schemeClr val="tx1"/>
                </a:solidFill>
              </a:rPr>
              <a:t>                           Diarrhoea risk, management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                           Sexually transmitted infections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                           Animal (mammals, snakes) bites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                           Marine hazards/altitude sickness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                           Security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                           Medical care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92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kits: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961" y="1263721"/>
            <a:ext cx="9144001" cy="5106257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Management of diarrhoea</a:t>
            </a:r>
            <a:br>
              <a:rPr lang="en-AU" sz="2800" dirty="0" smtClean="0">
                <a:solidFill>
                  <a:srgbClr val="FFFF00"/>
                </a:solidFill>
              </a:rPr>
            </a:br>
            <a:r>
              <a:rPr lang="en-AU" sz="2000" dirty="0" smtClean="0">
                <a:solidFill>
                  <a:schemeClr val="tx1"/>
                </a:solidFill>
              </a:rPr>
              <a:t>- </a:t>
            </a:r>
            <a:r>
              <a:rPr lang="en-AU" dirty="0" smtClean="0">
                <a:solidFill>
                  <a:schemeClr val="tx1"/>
                </a:solidFill>
              </a:rPr>
              <a:t>kits will vary according to destination </a:t>
            </a:r>
            <a:r>
              <a:rPr lang="en-AU" sz="2000" dirty="0" smtClean="0">
                <a:solidFill>
                  <a:schemeClr val="tx1"/>
                </a:solidFill>
              </a:rPr>
              <a:t>(Areas  A, B and C)</a:t>
            </a:r>
          </a:p>
          <a:p>
            <a:pPr lvl="1"/>
            <a:endParaRPr lang="en-AU" sz="2000" dirty="0" smtClean="0">
              <a:solidFill>
                <a:schemeClr val="tx1"/>
              </a:solidFill>
            </a:endParaRPr>
          </a:p>
          <a:p>
            <a:pPr lvl="1"/>
            <a:r>
              <a:rPr lang="en-AU" sz="2600" dirty="0" smtClean="0">
                <a:solidFill>
                  <a:srgbClr val="FFFF00"/>
                </a:solidFill>
              </a:rPr>
              <a:t>Clean water</a:t>
            </a:r>
            <a:r>
              <a:rPr lang="en-AU" sz="2000" dirty="0">
                <a:solidFill>
                  <a:srgbClr val="FFFF00"/>
                </a:solidFill>
              </a:rPr>
              <a:t/>
            </a:r>
            <a:br>
              <a:rPr lang="en-AU" sz="2000" dirty="0">
                <a:solidFill>
                  <a:srgbClr val="FFFF00"/>
                </a:solidFill>
              </a:rPr>
            </a:br>
            <a:r>
              <a:rPr lang="en-AU" sz="2200" dirty="0">
                <a:solidFill>
                  <a:schemeClr val="tx1"/>
                </a:solidFill>
              </a:rPr>
              <a:t>- </a:t>
            </a:r>
            <a:r>
              <a:rPr lang="en-AU" sz="2200" dirty="0" smtClean="0">
                <a:solidFill>
                  <a:schemeClr val="tx1"/>
                </a:solidFill>
              </a:rPr>
              <a:t>access to sterile water (chemical, boiling, filtration, etc) is very important</a:t>
            </a:r>
            <a:r>
              <a:rPr lang="en-AU" sz="2000" dirty="0" smtClean="0">
                <a:solidFill>
                  <a:schemeClr val="tx1"/>
                </a:solidFill>
              </a:rPr>
              <a:t/>
            </a:r>
            <a:br>
              <a:rPr lang="en-AU" sz="2000" dirty="0" smtClean="0">
                <a:solidFill>
                  <a:schemeClr val="tx1"/>
                </a:solidFill>
              </a:rPr>
            </a:br>
            <a:endParaRPr lang="en-AU" sz="2000" dirty="0" smtClean="0">
              <a:solidFill>
                <a:schemeClr val="tx1"/>
              </a:solidFill>
            </a:endParaRPr>
          </a:p>
          <a:p>
            <a:pPr lvl="1"/>
            <a:r>
              <a:rPr lang="en-AU" sz="2800" dirty="0">
                <a:solidFill>
                  <a:srgbClr val="FFFF00"/>
                </a:solidFill>
              </a:rPr>
              <a:t>First aid kits</a:t>
            </a:r>
            <a:r>
              <a:rPr lang="en-AU" sz="2000" dirty="0">
                <a:solidFill>
                  <a:srgbClr val="FFFF00"/>
                </a:solidFill>
              </a:rPr>
              <a:t/>
            </a:r>
            <a:br>
              <a:rPr lang="en-AU" sz="2000" dirty="0">
                <a:solidFill>
                  <a:srgbClr val="FFFF00"/>
                </a:solidFill>
              </a:rPr>
            </a:br>
            <a:r>
              <a:rPr lang="en-AU" sz="2000" dirty="0">
                <a:solidFill>
                  <a:schemeClr val="tx1"/>
                </a:solidFill>
              </a:rPr>
              <a:t> - </a:t>
            </a:r>
            <a:r>
              <a:rPr lang="en-AU" sz="2200" dirty="0">
                <a:solidFill>
                  <a:schemeClr val="tx1"/>
                </a:solidFill>
              </a:rPr>
              <a:t>kits will vary according to destination and activity</a:t>
            </a:r>
            <a:r>
              <a:rPr lang="en-AU" sz="2000" dirty="0">
                <a:solidFill>
                  <a:schemeClr val="tx1"/>
                </a:solidFill>
              </a:rPr>
              <a:t/>
            </a:r>
            <a:br>
              <a:rPr lang="en-AU" sz="2000" dirty="0">
                <a:solidFill>
                  <a:schemeClr val="tx1"/>
                </a:solidFill>
              </a:rPr>
            </a:br>
            <a:r>
              <a:rPr lang="en-AU" sz="2000" dirty="0">
                <a:solidFill>
                  <a:schemeClr val="tx1"/>
                </a:solidFill>
              </a:rPr>
              <a:t>(eg distance walking, rough terrain, risks of bites, sunburn, etc.)</a:t>
            </a:r>
          </a:p>
          <a:p>
            <a:pPr lvl="1"/>
            <a:endParaRPr lang="en-AU" sz="2000" dirty="0">
              <a:solidFill>
                <a:schemeClr val="tx1"/>
              </a:solidFill>
            </a:endParaRPr>
          </a:p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Medication kits</a:t>
            </a:r>
            <a:r>
              <a:rPr lang="en-AU" dirty="0">
                <a:solidFill>
                  <a:srgbClr val="FFFF00"/>
                </a:solidFill>
              </a:rPr>
              <a:t/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 - </a:t>
            </a:r>
            <a:r>
              <a:rPr lang="en-AU" dirty="0" smtClean="0">
                <a:solidFill>
                  <a:schemeClr val="tx1"/>
                </a:solidFill>
              </a:rPr>
              <a:t>antimalarials, simple analgesics, antihistamines, antiseptic ointments, sunscreen, etc.</a:t>
            </a:r>
            <a:endParaRPr lang="en-AU" sz="2000" dirty="0" smtClean="0">
              <a:solidFill>
                <a:schemeClr val="tx1"/>
              </a:solidFill>
            </a:endParaRPr>
          </a:p>
          <a:p>
            <a:pPr lvl="1"/>
            <a:endParaRPr lang="en-AU" sz="2000" dirty="0">
              <a:solidFill>
                <a:schemeClr val="tx1"/>
              </a:solidFill>
            </a:endParaRPr>
          </a:p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Insect protection/management</a:t>
            </a:r>
            <a:r>
              <a:rPr lang="en-AU" dirty="0">
                <a:solidFill>
                  <a:srgbClr val="FFFF00"/>
                </a:solidFill>
              </a:rPr>
              <a:t/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 </a:t>
            </a:r>
            <a:r>
              <a:rPr lang="en-AU" sz="2200" dirty="0">
                <a:solidFill>
                  <a:schemeClr val="tx1"/>
                </a:solidFill>
              </a:rPr>
              <a:t>- </a:t>
            </a:r>
            <a:r>
              <a:rPr lang="en-AU" sz="2200" dirty="0" smtClean="0">
                <a:solidFill>
                  <a:schemeClr val="tx1"/>
                </a:solidFill>
              </a:rPr>
              <a:t>insect repellents (DEET, picaridin)</a:t>
            </a:r>
            <a:br>
              <a:rPr lang="en-AU" sz="2200" dirty="0" smtClean="0">
                <a:solidFill>
                  <a:schemeClr val="tx1"/>
                </a:solidFill>
              </a:rPr>
            </a:br>
            <a:r>
              <a:rPr lang="en-AU" sz="2200" dirty="0" smtClean="0">
                <a:solidFill>
                  <a:schemeClr val="tx1"/>
                </a:solidFill>
              </a:rPr>
              <a:t> - insect protection (bed netting, head nets, etc.)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5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emergency kits: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961" y="1500027"/>
            <a:ext cx="9339210" cy="5075434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Management of major trauma/surgery</a:t>
            </a:r>
            <a:br>
              <a:rPr lang="en-AU" sz="2800" dirty="0" smtClean="0">
                <a:solidFill>
                  <a:srgbClr val="FFFF00"/>
                </a:solidFill>
              </a:rPr>
            </a:br>
            <a:r>
              <a:rPr lang="en-AU" sz="2000" dirty="0" smtClean="0">
                <a:solidFill>
                  <a:schemeClr val="tx1"/>
                </a:solidFill>
              </a:rPr>
              <a:t>- </a:t>
            </a:r>
            <a:r>
              <a:rPr lang="en-AU" dirty="0" smtClean="0">
                <a:solidFill>
                  <a:schemeClr val="tx1"/>
                </a:solidFill>
              </a:rPr>
              <a:t>Resuscitation/anaesthesia equipment</a:t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- Basic life-support equipment</a:t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- Evacuation support</a:t>
            </a:r>
            <a:r>
              <a:rPr lang="en-AU" sz="2000" dirty="0" smtClean="0">
                <a:solidFill>
                  <a:schemeClr val="tx1"/>
                </a:solidFill>
              </a:rPr>
              <a:t/>
            </a:r>
            <a:br>
              <a:rPr lang="en-AU" sz="2000" dirty="0" smtClean="0">
                <a:solidFill>
                  <a:schemeClr val="tx1"/>
                </a:solidFill>
              </a:rPr>
            </a:br>
            <a:endParaRPr lang="en-AU" sz="2000" dirty="0" smtClean="0">
              <a:solidFill>
                <a:schemeClr val="tx1"/>
              </a:solidFill>
            </a:endParaRPr>
          </a:p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Management of cardiac/respiratory arrest</a:t>
            </a:r>
            <a:r>
              <a:rPr lang="en-AU" sz="2000" dirty="0">
                <a:solidFill>
                  <a:srgbClr val="FFFF00"/>
                </a:solidFill>
              </a:rPr>
              <a:t/>
            </a:r>
            <a:br>
              <a:rPr lang="en-AU" sz="2000" dirty="0">
                <a:solidFill>
                  <a:srgbClr val="FFFF00"/>
                </a:solidFill>
              </a:rPr>
            </a:br>
            <a:r>
              <a:rPr lang="en-AU" sz="2000" dirty="0">
                <a:solidFill>
                  <a:schemeClr val="tx1"/>
                </a:solidFill>
              </a:rPr>
              <a:t> - </a:t>
            </a:r>
            <a:r>
              <a:rPr lang="en-AU" sz="2200" dirty="0" smtClean="0">
                <a:solidFill>
                  <a:schemeClr val="tx1"/>
                </a:solidFill>
              </a:rPr>
              <a:t>Automatic external defibrillator</a:t>
            </a:r>
            <a:br>
              <a:rPr lang="en-AU" sz="2200" dirty="0" smtClean="0">
                <a:solidFill>
                  <a:schemeClr val="tx1"/>
                </a:solidFill>
              </a:rPr>
            </a:br>
            <a:r>
              <a:rPr lang="en-AU" sz="2200" dirty="0" smtClean="0">
                <a:solidFill>
                  <a:schemeClr val="tx1"/>
                </a:solidFill>
              </a:rPr>
              <a:t> - Intubation and availability of oxygen</a:t>
            </a:r>
            <a:endParaRPr lang="en-AU" sz="2000" dirty="0">
              <a:solidFill>
                <a:schemeClr val="tx1"/>
              </a:solidFill>
            </a:endParaRPr>
          </a:p>
          <a:p>
            <a:pPr lvl="1"/>
            <a:endParaRPr lang="en-AU" sz="2000" dirty="0">
              <a:solidFill>
                <a:schemeClr val="tx1"/>
              </a:solidFill>
            </a:endParaRPr>
          </a:p>
          <a:p>
            <a:pPr lvl="1"/>
            <a:r>
              <a:rPr lang="en-AU" sz="2800" dirty="0" smtClean="0">
                <a:solidFill>
                  <a:srgbClr val="FFFF00"/>
                </a:solidFill>
              </a:rPr>
              <a:t>Coma and dehydration</a:t>
            </a:r>
            <a:r>
              <a:rPr lang="en-AU" dirty="0">
                <a:solidFill>
                  <a:srgbClr val="FFFF00"/>
                </a:solidFill>
              </a:rPr>
              <a:t/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 - </a:t>
            </a:r>
            <a:r>
              <a:rPr lang="en-AU" dirty="0" smtClean="0">
                <a:solidFill>
                  <a:schemeClr val="tx1"/>
                </a:solidFill>
              </a:rPr>
              <a:t>Intravenous fluids and giving sets.</a:t>
            </a:r>
          </a:p>
          <a:p>
            <a:pPr lvl="1"/>
            <a:endParaRPr lang="en-AU" dirty="0">
              <a:solidFill>
                <a:schemeClr val="tx1"/>
              </a:solidFill>
            </a:endParaRPr>
          </a:p>
          <a:p>
            <a:pPr lvl="1"/>
            <a:r>
              <a:rPr lang="en-AU" sz="3000" dirty="0" smtClean="0">
                <a:solidFill>
                  <a:srgbClr val="FFFF00"/>
                </a:solidFill>
              </a:rPr>
              <a:t>Medical kits</a:t>
            </a:r>
            <a:r>
              <a:rPr lang="en-AU" dirty="0">
                <a:solidFill>
                  <a:srgbClr val="FFFF00"/>
                </a:solidFill>
              </a:rPr>
              <a:t/>
            </a:r>
            <a:br>
              <a:rPr lang="en-AU" dirty="0">
                <a:solidFill>
                  <a:srgbClr val="FFFF00"/>
                </a:solidFill>
              </a:rPr>
            </a:br>
            <a:r>
              <a:rPr lang="en-AU" sz="1800" dirty="0">
                <a:solidFill>
                  <a:schemeClr val="tx1"/>
                </a:solidFill>
              </a:rPr>
              <a:t>- </a:t>
            </a:r>
            <a:r>
              <a:rPr lang="en-AU" dirty="0" smtClean="0">
                <a:solidFill>
                  <a:schemeClr val="tx1"/>
                </a:solidFill>
              </a:rPr>
              <a:t> A range of surgical instruments</a:t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- A full range of medications</a:t>
            </a:r>
            <a:br>
              <a:rPr lang="en-AU" dirty="0" smtClean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29" y="5722706"/>
            <a:ext cx="1922542" cy="113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86892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315</TotalTime>
  <Words>379</Words>
  <Application>Microsoft Macintosh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Corbel</vt:lpstr>
      <vt:lpstr>Arial</vt:lpstr>
      <vt:lpstr>Depth</vt:lpstr>
      <vt:lpstr>Travel Medicine ?</vt:lpstr>
      <vt:lpstr>A little background</vt:lpstr>
      <vt:lpstr>Always consider:</vt:lpstr>
      <vt:lpstr>Special needs:</vt:lpstr>
      <vt:lpstr>Consider the following vaccines:</vt:lpstr>
      <vt:lpstr>Compulsory vaccines:</vt:lpstr>
      <vt:lpstr>Written information:</vt:lpstr>
      <vt:lpstr>Travel kits:</vt:lpstr>
      <vt:lpstr>Major emergency kits:</vt:lpstr>
      <vt:lpstr>Malaria prophylaxis: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Medicine</dc:title>
  <dc:creator>John Mackellar</dc:creator>
  <cp:lastModifiedBy>John Mackellar</cp:lastModifiedBy>
  <cp:revision>26</cp:revision>
  <dcterms:created xsi:type="dcterms:W3CDTF">2016-09-07T07:42:37Z</dcterms:created>
  <dcterms:modified xsi:type="dcterms:W3CDTF">2016-09-11T08:09:17Z</dcterms:modified>
</cp:coreProperties>
</file>